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8D898-E511-0AE0-CD93-AAB43D8133E2}" v="67" dt="2025-06-27T14:37:28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9F68A4D-42A7-45F7-9930-00E8DCB48D7E}" type="datetimeFigureOut">
              <a:rPr lang="en-US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FDD6F49-EBB7-4CCF-97A8-E526BB28BB6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9D11D6-399D-2E07-BC2C-4FC675D2AFFE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CE6175-6310-7792-CF4B-8BE41C783692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BFDD6F49-EBB7-4CCF-97A8-E526BB28BB69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64107F-59E9-F1E3-CA99-A0F486E8589D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E12EE54-33FA-0E77-62E9-47EFCDA79724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396A94-1B83-01F8-DBDD-1307F370B35F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E0ACA8-92D1-560C-9063-DE811D1B7AD5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9BC12F-D273-83A9-3C66-4AD16C28F7DA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D314C2-C543-73EF-A56A-557AF4FE25EA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107F19-0B58-9E49-A7A6-9412B26DEDB0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29" y="5109526"/>
            <a:ext cx="10923935" cy="641279"/>
          </a:xfrm>
        </p:spPr>
        <p:txBody>
          <a:bodyPr anchor="b">
            <a:noAutofit/>
          </a:bodyPr>
          <a:lstStyle>
            <a:lvl1pPr algn="l">
              <a:defRPr sz="5000" u="sng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7" name="Subtitle 2"/>
          <p:cNvSpPr>
            <a:spLocks noGrp="1"/>
          </p:cNvSpPr>
          <p:nvPr>
            <p:ph type="subTitle" idx="1"/>
          </p:nvPr>
        </p:nvSpPr>
        <p:spPr bwMode="auto">
          <a:xfrm>
            <a:off x="634029" y="5811724"/>
            <a:ext cx="10923935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2191999" cy="4986425"/>
          </a:xfrm>
          <a:prstGeom prst="rect">
            <a:avLst/>
          </a:prstGeom>
          <a:blipFill>
            <a:blip r:embed="rId2">
              <a:alphaModFix amt="60000"/>
            </a:blip>
            <a:srcRect t="39" b="39"/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 bwMode="auto"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 bwMode="auto"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7524BB-F0A6-4140-A8AB-1C8A7E34AB03}" type="datetime1">
              <a:rPr lang="en-US"/>
              <a:t>6/27/2025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 bwMode="auto"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06B776E-6B5A-7A46-8B8E-813D56D56564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06B776E-6B5A-7A46-8B8E-813D56D56564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5F2758A-C3D6-E84B-B3E9-757EFEF52D55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4"/>
          </p:nvPr>
        </p:nvSpPr>
        <p:spPr bwMode="auto">
          <a:xfrm>
            <a:off x="6843095" y="630936"/>
            <a:ext cx="4714870" cy="5592064"/>
          </a:xfrm>
          <a:prstGeom prst="rect">
            <a:avLst/>
          </a:prstGeom>
          <a:blipFill>
            <a:blip r:embed="rId2">
              <a:alphaModFix amt="60000"/>
            </a:blip>
            <a:srcRect l="39" r="39"/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 with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6843095" y="0"/>
            <a:ext cx="282891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9707112" y="0"/>
            <a:ext cx="914400" cy="630936"/>
          </a:xfrm>
        </p:spPr>
        <p:txBody>
          <a:bodyPr/>
          <a:lstStyle/>
          <a:p>
            <a:pPr>
              <a:defRPr/>
            </a:pPr>
            <a:fld id="{1EEECD8D-53A7-3A4F-8909-5ECB0FEF37FB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11009324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 bwMode="auto"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07E3B5C-D099-9543-A57D-129299D311F4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FDDB5BF-28B0-5C4D-A64A-E611B8C77204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482B860-5E2A-1340-A6D3-E276E55F2222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4677" y="1001715"/>
            <a:ext cx="4347850" cy="4855525"/>
          </a:xfrm>
        </p:spPr>
        <p:txBody>
          <a:bodyPr>
            <a:norm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8676C7A-4B29-7743-AB3A-5EEF28262A7C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5348911" y="1001715"/>
            <a:ext cx="6209053" cy="4855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2" y="1001715"/>
            <a:ext cx="3385529" cy="5221284"/>
          </a:xfrm>
        </p:spPr>
        <p:txBody>
          <a:bodyPr>
            <a:norm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7826AE1-158D-A74A-A5C8-25E57C484C69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1EC562-4E50-D34B-8F39-5DD0D018EB66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Autofit/>
          </a:bodyPr>
          <a:lstStyle>
            <a:lvl1pPr>
              <a:defRPr sz="6000" u="sng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634029" y="0"/>
            <a:ext cx="432849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9672014" y="0"/>
            <a:ext cx="942975" cy="630936"/>
          </a:xfrm>
        </p:spPr>
        <p:txBody>
          <a:bodyPr/>
          <a:lstStyle/>
          <a:p>
            <a:pPr>
              <a:defRPr/>
            </a:pPr>
            <a:fld id="{7E574385-C0BA-734A-92FC-17834D8EB701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1001373" y="0"/>
            <a:ext cx="556592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011936"/>
            <a:ext cx="8481400" cy="1484253"/>
          </a:xfrm>
        </p:spPr>
        <p:txBody>
          <a:bodyPr anchor="t">
            <a:noAutofit/>
          </a:bodyPr>
          <a:lstStyle>
            <a:lvl1pPr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EDD5DD5-92AA-6440-87DE-277C532BE8AC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 bwMode="auto"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 bwMode="auto">
          <a:xfrm>
            <a:off x="6843096" y="0"/>
            <a:ext cx="282891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 bwMode="auto">
          <a:xfrm>
            <a:off x="9700589" y="0"/>
            <a:ext cx="914400" cy="630936"/>
          </a:xfrm>
        </p:spPr>
        <p:txBody>
          <a:bodyPr/>
          <a:lstStyle/>
          <a:p>
            <a:pPr>
              <a:defRPr/>
            </a:pPr>
            <a:fld id="{33C78A78-9BD4-2540-9BAB-27AD9352B454}" type="datetime1">
              <a:rPr lang="en-US"/>
              <a:t>6/27/2025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 bwMode="auto">
          <a:xfrm>
            <a:off x="11009324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1"/>
            <a:ext cx="4904907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 bwMode="auto">
          <a:xfrm>
            <a:off x="634028" y="0"/>
            <a:ext cx="318134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 bwMode="auto">
          <a:xfrm>
            <a:off x="3859766" y="0"/>
            <a:ext cx="896113" cy="630936"/>
          </a:xfrm>
        </p:spPr>
        <p:txBody>
          <a:bodyPr/>
          <a:lstStyle/>
          <a:p>
            <a:pPr>
              <a:defRPr/>
            </a:pPr>
            <a:fld id="{6B5BCBD1-B884-5B4C-ACE8-81AA2A39E888}" type="datetime1">
              <a:rPr lang="en-US"/>
              <a:t>6/27/2025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 bwMode="auto">
          <a:xfrm>
            <a:off x="4800270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7262823" y="0"/>
            <a:ext cx="4929177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1"/>
            <a:ext cx="4019547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 bwMode="auto">
          <a:xfrm>
            <a:off x="6871664" y="0"/>
            <a:ext cx="2800349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 bwMode="auto">
          <a:xfrm>
            <a:off x="9700589" y="0"/>
            <a:ext cx="914400" cy="630936"/>
          </a:xfrm>
        </p:spPr>
        <p:txBody>
          <a:bodyPr/>
          <a:lstStyle/>
          <a:p>
            <a:pPr>
              <a:defRPr/>
            </a:pPr>
            <a:fld id="{B561CBF7-6530-194B-9FC2-12E7E7738880}" type="datetime1">
              <a:rPr lang="en-US"/>
              <a:t>6/27/2025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 bwMode="auto">
          <a:xfrm>
            <a:off x="11009324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 bwMode="auto">
          <a:xfrm>
            <a:off x="634028" y="0"/>
            <a:ext cx="3177059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 bwMode="auto">
          <a:xfrm>
            <a:off x="3848478" y="0"/>
            <a:ext cx="914400" cy="630936"/>
          </a:xfrm>
        </p:spPr>
        <p:txBody>
          <a:bodyPr/>
          <a:lstStyle/>
          <a:p>
            <a:pPr>
              <a:defRPr/>
            </a:pPr>
            <a:fld id="{3FA5E271-D672-F147-B371-ABF5E56F00EC}" type="datetime1">
              <a:rPr lang="en-US"/>
              <a:t>6/27/2025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 bwMode="auto">
          <a:xfrm>
            <a:off x="4800269" y="0"/>
            <a:ext cx="548641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8172454" y="0"/>
            <a:ext cx="4019545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1" y="0"/>
            <a:ext cx="6286498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843095" y="0"/>
            <a:ext cx="282891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79DE5A-E0D1-2647-9D82-FBDAE5DFB807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69D102-A2FD-8743-85DB-14F8D0C32AC3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5905502" y="0"/>
            <a:ext cx="6286498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A9F1854-4AF0-ED49-AE83-182A816927B5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634029" y="630936"/>
            <a:ext cx="5652469" cy="5592063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861020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E8F57D1-DD5E-4E44-98C5-7D5639D55A57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5905502" y="0"/>
            <a:ext cx="6286497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 bwMode="auto">
          <a:xfrm>
            <a:off x="8172455" y="0"/>
            <a:ext cx="1735843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 bwMode="auto">
          <a:xfrm>
            <a:off x="9911643" y="0"/>
            <a:ext cx="700007" cy="630936"/>
          </a:xfrm>
        </p:spPr>
        <p:txBody>
          <a:bodyPr/>
          <a:lstStyle/>
          <a:p>
            <a:pPr>
              <a:defRPr/>
            </a:pPr>
            <a:fld id="{BDB83C81-A524-F840-ABC9-B6BB50E4A13C}" type="datetime1">
              <a:rPr lang="en-US"/>
              <a:t>6/27/2025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 bwMode="auto">
          <a:xfrm>
            <a:off x="11009324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7584144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with Pictur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6584950" cy="6858000"/>
          </a:xfrm>
          <a:prstGeom prst="rect">
            <a:avLst/>
          </a:prstGeom>
          <a:blipFill>
            <a:blip r:embed="rId2">
              <a:alphaModFix amt="60000"/>
            </a:blip>
            <a:srcRect l="31" r="31"/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7224097" y="0"/>
            <a:ext cx="2447917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3E8657-ED4F-2349-80D5-3F1287888601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1001373" y="0"/>
            <a:ext cx="556592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A8DA53-5E6D-4942-B673-3E50E3C9DB93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4761780" y="0"/>
            <a:ext cx="7430219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172454" y="994221"/>
            <a:ext cx="3385510" cy="1882967"/>
          </a:xfrm>
        </p:spPr>
        <p:txBody>
          <a:bodyPr anchor="b"/>
          <a:lstStyle>
            <a:lvl1pPr>
              <a:defRPr sz="32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7781365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8172455" y="0"/>
            <a:ext cx="1735844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BA35C60-A52E-0F44-95C1-79561B62B391}" type="datetime1">
              <a:rPr lang="en-US"/>
              <a:t>6/27/2025</a:t>
            </a:fld>
            <a:endParaRPr lang="en-US"/>
          </a:p>
        </p:txBody>
      </p:sp>
      <p:sp>
        <p:nvSpPr>
          <p:cNvPr id="34" name="Slide Number Placeholder 9"/>
          <p:cNvSpPr>
            <a:spLocks noGrp="1"/>
          </p:cNvSpPr>
          <p:nvPr>
            <p:ph type="sldNum" sz="quarter" idx="17"/>
          </p:nvPr>
        </p:nvSpPr>
        <p:spPr bwMode="auto"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-1" y="0"/>
            <a:ext cx="12192000" cy="4728526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5349240" y="5100626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9" y="6211605"/>
            <a:ext cx="3657600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708540" y="6211605"/>
            <a:ext cx="914400" cy="630936"/>
          </a:xfrm>
        </p:spPr>
        <p:txBody>
          <a:bodyPr/>
          <a:lstStyle/>
          <a:p>
            <a:pPr>
              <a:defRPr/>
            </a:pPr>
            <a:fld id="{625E8027-836D-F64B-BBF7-A246E67FE0A3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1009324" y="6211605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-1" y="0"/>
            <a:ext cx="12192000" cy="377827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9" y="6211605"/>
            <a:ext cx="3657600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708540" y="6211605"/>
            <a:ext cx="914400" cy="630936"/>
          </a:xfrm>
        </p:spPr>
        <p:txBody>
          <a:bodyPr/>
          <a:lstStyle/>
          <a:p>
            <a:pPr>
              <a:defRPr/>
            </a:pPr>
            <a:fld id="{04D38C6B-BFF0-FA48-8F70-77BDD72A014D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1009324" y="6211605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627443"/>
            <a:ext cx="2828925" cy="1826790"/>
          </a:xfrm>
        </p:spPr>
        <p:txBody>
          <a:bodyPr anchor="t">
            <a:normAutofit/>
          </a:bodyPr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-1" y="3079730"/>
            <a:ext cx="12192000" cy="377827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634029" y="0"/>
            <a:ext cx="2805405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9708540" y="0"/>
            <a:ext cx="914400" cy="630936"/>
          </a:xfrm>
        </p:spPr>
        <p:txBody>
          <a:bodyPr/>
          <a:lstStyle/>
          <a:p>
            <a:pPr>
              <a:defRPr/>
            </a:pPr>
            <a:fld id="{E40AF01B-D893-9C4D-8AB8-7E6079CED5E9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1009324" y="0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4623E1-10D5-C048-8991-E2228A964ED1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612645" y="2129474"/>
            <a:ext cx="6230450" cy="4093525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5DB6E09-373C-2841-960E-B24A18A7C55D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634028" y="2495234"/>
            <a:ext cx="4706938" cy="3727766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286499" y="1001715"/>
            <a:ext cx="5292852" cy="52212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996695"/>
            <a:ext cx="3771906" cy="1126438"/>
          </a:xfrm>
        </p:spPr>
        <p:txBody>
          <a:bodyPr anchor="t">
            <a:normAutofit/>
          </a:bodyPr>
          <a:lstStyle>
            <a:lvl1pPr>
              <a:defRPr sz="32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FCB72DF-080D-4042-863C-D2B08AB5E1E8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634029" y="2495234"/>
            <a:ext cx="3717934" cy="3727766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C5D9B6A-47DB-D845-97C7-9775E46E650D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634027" y="630937"/>
            <a:ext cx="6209067" cy="3504335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ber Lar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1C0633-DAE0-3446-8119-69D4276646A6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##%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with Pictur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34030" y="4728526"/>
            <a:ext cx="4714880" cy="1494473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 bwMode="auto">
          <a:xfrm>
            <a:off x="634030" y="3586"/>
            <a:ext cx="3154768" cy="630936"/>
          </a:xfrm>
        </p:spPr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 bwMode="auto">
          <a:xfrm>
            <a:off x="3845379" y="3586"/>
            <a:ext cx="898310" cy="630936"/>
          </a:xfrm>
        </p:spPr>
        <p:txBody>
          <a:bodyPr/>
          <a:lstStyle/>
          <a:p>
            <a:pPr>
              <a:defRPr/>
            </a:pPr>
            <a:fld id="{CDAA7185-3F7E-9249-BB9E-706C38E229BC}" type="datetime1">
              <a:rPr lang="en-US"/>
              <a:t>6/27/2025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 bwMode="auto">
          <a:xfrm>
            <a:off x="4800270" y="3586"/>
            <a:ext cx="548640" cy="630936"/>
          </a:xfrm>
        </p:spPr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auto">
          <a:xfrm>
            <a:off x="5905502" y="0"/>
            <a:ext cx="6286498" cy="6858000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ber Larg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18DFCA7-B5F0-CD4C-8FEE-E8AC4300400D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##%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AE8EAA5-2B68-A648-9A6A-3200DDF83205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##%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164508" y="1001715"/>
            <a:ext cx="3393455" cy="5221284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723DA42-3572-C24F-A147-FDA13A5AF889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##%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164508" y="1001715"/>
            <a:ext cx="3393455" cy="5221284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3723DA42-3572-C24F-A147-FDA13A5AF889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##%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tat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8" y="-1795663"/>
            <a:ext cx="11579352" cy="1133856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2AD571-8A42-FC4D-8DD1-0DD76ABF057B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>
              <a:defRPr/>
            </a:pPr>
            <a:r>
              <a:rPr lang="en-US"/>
              <a:t>Click to add Statement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tatement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8" y="-1700784"/>
            <a:ext cx="11579352" cy="1133856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3F588B4-CB59-614E-93AB-9F331D0D8D83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>
              <a:defRPr/>
            </a:pPr>
            <a:r>
              <a:rPr lang="en-US"/>
              <a:t>Click to add Statement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tatemen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8" y="-1891284"/>
            <a:ext cx="11579352" cy="1133856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A8851A9-1959-C54C-A050-24BB5C598FE4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>
              <a:defRPr/>
            </a:pPr>
            <a:r>
              <a:rPr lang="en-US"/>
              <a:t>Click to add Statement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8" y="-1891284"/>
            <a:ext cx="11579352" cy="1133856"/>
          </a:xfrm>
        </p:spPr>
        <p:txBody>
          <a:bodyPr/>
          <a:lstStyle>
            <a:lvl1pPr>
              <a:defRPr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432BBD40-9FB7-E148-AC1B-3919D230BEB1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>
              <a:defRPr/>
            </a:pPr>
            <a:r>
              <a:rPr lang="en-US"/>
              <a:t>Click to add Statement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577004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Quote Author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B7B831F-0525-DF47-A6D2-509FE238C6D0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Click to add Quote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Quote Author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43EBDBC-CFAC-9946-A2F3-D6402690E4D2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Click to add Quote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pPr>
              <a:defRPr/>
            </a:pPr>
            <a:fld id="{99A48728-1D9C-2F4B-9F0A-BC2AEDF455B4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Quote Author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542C378-8FD2-C449-B7AA-6F7022066293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Click to add Quote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Quote Author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5AA9746-49E3-1D49-A044-597FC2272B5D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add Quote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Quote Author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55AA9746-49E3-1D49-A044-597FC2272B5D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 bwMode="auto"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add Quote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774" y="1010613"/>
            <a:ext cx="10945189" cy="746759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B7BE2A0-CBC1-A842-B334-0B3B571BCC28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 bwMode="auto"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auto"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1010614"/>
            <a:ext cx="10923934" cy="746760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54D687F-3261-A345-B9E7-76DD0579BB9D}" type="datetime1">
              <a:rPr lang="en-US"/>
              <a:t>6/27/2025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auto"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 bwMode="auto"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011936"/>
            <a:ext cx="10923935" cy="1865254"/>
          </a:xfrm>
        </p:spPr>
        <p:txBody>
          <a:bodyPr/>
          <a:lstStyle>
            <a:lvl1pPr>
              <a:defRPr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5C9DF99-DDC2-894B-B2EC-BE93B405C6CB}" type="datetime1">
              <a:rPr lang="en-US"/>
              <a:t>6/27/2025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7E1AAE6-D11F-2F46-A437-EC693200CDD7}" type="datetime1">
              <a:rPr lang="en-US"/>
              <a:t>6/27/2025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D95903C-EDC1-ED4F-958F-696903391605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0DC713B-25C9-B74A-9BBC-A695A5E98312}" type="datetime1">
              <a:rPr lang="en-US"/>
              <a:t>6/27/2025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4962523" y="630937"/>
            <a:ext cx="6616830" cy="5592064"/>
          </a:xfrm>
          <a:prstGeom prst="rect">
            <a:avLst/>
          </a:prstGeom>
          <a:blipFill>
            <a:blip r:embed="rId2">
              <a:alphaModFix amt="60000"/>
            </a:blip>
            <a:stretch/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D5279E-0E3B-B54D-9B59-E121D9B3AFDB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 bwMode="auto"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7A5FDA9-B56F-3D40-BA5C-830FD973E5D1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C9E747C-1B1C-1345-96BA-B9E64C23A7BC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 bwMode="auto"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09DA23C4-A9FB-DB4A-B7DD-A0A5161EF3E0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 bwMode="auto"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B04B425-AD26-2748-9379-4D52F1178C82}" type="datetime1">
              <a:rPr lang="en-US"/>
              <a:t>6/27/2025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 bwMode="auto"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D90E5A07-4FDA-D34C-BE60-17876FEEBAA5}" type="datetime1">
              <a:rPr lang="en-US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SHAPING THE FUTURE OF OUR INDUSTRY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CC057153-B650-4DEB-B370-79DDCFDCE934}" type="slidenum">
              <a:rPr lang="en-US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6000" b="1" u="sng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000" b="0" i="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 b="0" i="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600" b="0" i="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400" b="0" i="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200" b="0" i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robo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://localhost:4000/api/robotdata" TargetMode="External"/><Relationship Id="rId5" Type="http://schemas.openxmlformats.org/officeDocument/2006/relationships/hyperlink" Target="file:///C:\Users\iot-group2\Desktop\capstone\API%20Exercise\dashboard.html" TargetMode="External"/><Relationship Id="rId4" Type="http://schemas.openxmlformats.org/officeDocument/2006/relationships/hyperlink" Target="http://localhost:5173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 bwMode="auto">
          <a:xfrm>
            <a:off x="215858" y="198242"/>
            <a:ext cx="8545937" cy="343209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Iot training 2025 </a:t>
            </a:r>
            <a:br>
              <a:rPr lang="en-US"/>
            </a:br>
            <a:r>
              <a:rPr lang="en-US" sz="6000"/>
              <a:t>cohort 5 </a:t>
            </a:r>
            <a:br>
              <a:rPr lang="en-US" sz="6000"/>
            </a:br>
            <a:r>
              <a:rPr lang="en-US" sz="6000"/>
              <a:t>group 2 </a:t>
            </a:r>
            <a:br>
              <a:rPr lang="en-US" sz="6000"/>
            </a:br>
            <a:r>
              <a:rPr lang="en-US" sz="6000"/>
              <a:t>team 2</a:t>
            </a:r>
            <a:endParaRPr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 bwMode="auto">
          <a:xfrm>
            <a:off x="8451228" y="4259145"/>
            <a:ext cx="3366931" cy="2395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defRPr/>
            </a:pPr>
            <a:r>
              <a:rPr lang="en-US" sz="2400"/>
              <a:t>Presented by </a:t>
            </a:r>
            <a:endParaRPr/>
          </a:p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Aptos"/>
                <a:ea typeface="Calibri"/>
                <a:cs typeface="Calibri"/>
              </a:rPr>
              <a:t>Juan</a:t>
            </a:r>
            <a:r>
              <a:rPr lang="en-US" sz="2400"/>
              <a:t> Jimenez</a:t>
            </a:r>
            <a:endParaRPr/>
          </a:p>
          <a:p>
            <a:pPr algn="ctr">
              <a:defRPr/>
            </a:pPr>
            <a:r>
              <a:rPr lang="en-US" sz="2400"/>
              <a:t>Magnus Eriksson</a:t>
            </a:r>
            <a:endParaRPr/>
          </a:p>
          <a:p>
            <a:pPr algn="ctr">
              <a:defRPr/>
            </a:pPr>
            <a:r>
              <a:rPr lang="en-US" sz="2400"/>
              <a:t>Vitor Medeiros</a:t>
            </a:r>
            <a:endParaRPr/>
          </a:p>
          <a:p>
            <a:pPr algn="ctr">
              <a:defRPr/>
            </a:pPr>
            <a:r>
              <a:rPr lang="en-US" sz="2400"/>
              <a:t>Yuvrajsinh Adajania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3095" y="1011935"/>
            <a:ext cx="4714869" cy="1112153"/>
          </a:xfrm>
        </p:spPr>
        <p:txBody>
          <a:bodyPr/>
          <a:lstStyle/>
          <a:p>
            <a:pPr>
              <a:defRPr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28415" y="-1473895"/>
            <a:ext cx="5652464" cy="2613336"/>
          </a:xfrm>
        </p:spPr>
        <p:txBody>
          <a:bodyPr/>
          <a:lstStyle/>
          <a:p>
            <a:pPr>
              <a:defRPr/>
            </a:pPr>
            <a:r>
              <a:rPr lang="en-US"/>
              <a:t>OUR TEAM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442145" y="990627"/>
            <a:ext cx="5652464" cy="2226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/>
            </a:pPr>
            <a:endParaRPr lang="en-US" b="1">
              <a:latin typeface="Aptos"/>
            </a:endParaRPr>
          </a:p>
          <a:p>
            <a:pPr marL="320040">
              <a:defRPr/>
            </a:pPr>
            <a:r>
              <a:rPr lang="en-US" sz="1700">
                <a:latin typeface="Aptos Light"/>
              </a:rPr>
              <a:t>Juan Jimenez – IoT developer – Magna </a:t>
            </a:r>
            <a:endParaRPr/>
          </a:p>
          <a:p>
            <a:pPr marL="320040">
              <a:defRPr/>
            </a:pPr>
            <a:r>
              <a:rPr lang="en-US" sz="1700">
                <a:latin typeface="Aptos Light"/>
              </a:rPr>
              <a:t>Magnus Eriksson - Developer</a:t>
            </a:r>
            <a:endParaRPr lang="en-US">
              <a:latin typeface="Aptos Light"/>
            </a:endParaRPr>
          </a:p>
          <a:p>
            <a:pPr marL="320040">
              <a:defRPr/>
            </a:pPr>
            <a:r>
              <a:rPr lang="en-US" sz="1700">
                <a:latin typeface="Aptos Light"/>
              </a:rPr>
              <a:t>Vitor Medeiros – Local divisional IT</a:t>
            </a:r>
            <a:endParaRPr lang="en-US">
              <a:latin typeface="Aptos Light"/>
            </a:endParaRPr>
          </a:p>
          <a:p>
            <a:pPr marL="320040">
              <a:defRPr/>
            </a:pPr>
            <a:r>
              <a:rPr lang="en-US" sz="1700">
                <a:latin typeface="Aptos Light"/>
              </a:rPr>
              <a:t>Yuvrajsinh Adajania – Controls engineer</a:t>
            </a:r>
            <a:endParaRPr lang="en-US">
              <a:latin typeface="Aptos Light"/>
            </a:endParaRPr>
          </a:p>
        </p:txBody>
      </p:sp>
      <p:pic>
        <p:nvPicPr>
          <p:cNvPr id="9" name="Picture 8" descr="A group of people standing next to a whiteboard&#10;&#10;AI-generated content may be incorrect.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017652" y="3163409"/>
            <a:ext cx="8158974" cy="33514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108892" y="3485029"/>
            <a:ext cx="1243852" cy="11205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3456330" y="3429273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 bwMode="auto">
          <a:xfrm>
            <a:off x="7303500" y="3345638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8632353" y="3429272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Flag of Sweden - Wikipedia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597551" y="1926166"/>
            <a:ext cx="474311" cy="298657"/>
          </a:xfrm>
          <a:prstGeom prst="rect">
            <a:avLst/>
          </a:prstGeom>
        </p:spPr>
      </p:pic>
      <p:pic>
        <p:nvPicPr>
          <p:cNvPr id="7" name="Picture 6" descr="File:Flag of the United States.svg - Wikipedia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590636" y="2362921"/>
            <a:ext cx="481360" cy="297366"/>
          </a:xfrm>
          <a:prstGeom prst="rect">
            <a:avLst/>
          </a:prstGeom>
        </p:spPr>
      </p:pic>
      <p:pic>
        <p:nvPicPr>
          <p:cNvPr id="10" name="Graphic 9" descr="Flag of Canada - Wikipedia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4595694" y="2768496"/>
            <a:ext cx="474754" cy="261899"/>
          </a:xfrm>
          <a:prstGeom prst="rect">
            <a:avLst/>
          </a:prstGeom>
        </p:spPr>
      </p:pic>
      <p:pic>
        <p:nvPicPr>
          <p:cNvPr id="11" name="Picture 10" descr="Flag of Mexico - Wikipedia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595747" y="1474024"/>
            <a:ext cx="476842" cy="335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29763" y="78798"/>
            <a:ext cx="10183013" cy="14041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Project deliverables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134470" y="1714500"/>
            <a:ext cx="947793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sz="2000" b="1">
                <a:solidFill>
                  <a:srgbClr val="003A41"/>
                </a:solidFill>
                <a:ea typeface="+mn-lt"/>
                <a:cs typeface="+mn-lt"/>
              </a:rPr>
              <a:t>Develop a Visual Representation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solidFill>
                  <a:srgbClr val="003A41"/>
                </a:solidFill>
                <a:ea typeface="+mn-lt"/>
                <a:cs typeface="+mn-lt"/>
              </a:rPr>
              <a:t> Create a visual interface that displays the H-Bot robot's end-effector position over a graphical layout of the conveyor system.</a:t>
            </a:r>
            <a:endParaRPr/>
          </a:p>
          <a:p>
            <a:pPr marL="342900" indent="-342900">
              <a:buAutoNum type="arabicPeriod"/>
              <a:defRPr/>
            </a:pPr>
            <a:endParaRPr lang="en-US" sz="2000" b="1">
              <a:solidFill>
                <a:srgbClr val="003A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  <a:defRPr/>
            </a:pPr>
            <a:r>
              <a:rPr lang="en-US" sz="2000" b="1">
                <a:solidFill>
                  <a:srgbClr val="003A41"/>
                </a:solidFill>
                <a:ea typeface="+mn-lt"/>
                <a:cs typeface="+mn-lt"/>
              </a:rPr>
              <a:t>Design an API using Team 3's Database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solidFill>
                  <a:srgbClr val="003A41"/>
                </a:solidFill>
                <a:ea typeface="+mn-lt"/>
                <a:cs typeface="+mn-lt"/>
              </a:rPr>
              <a:t> Build a functional API that enables access and interaction with the data stored in Team 3’s database.</a:t>
            </a:r>
            <a:endParaRPr/>
          </a:p>
          <a:p>
            <a:pPr marL="342900" indent="-342900">
              <a:buAutoNum type="arabicPeriod"/>
              <a:defRPr/>
            </a:pPr>
            <a:endParaRPr lang="en-US" sz="2000" b="1">
              <a:solidFill>
                <a:srgbClr val="003A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  <a:defRPr/>
            </a:pPr>
            <a:r>
              <a:rPr lang="en-US" sz="2000" b="1">
                <a:solidFill>
                  <a:srgbClr val="003A41"/>
                </a:solidFill>
                <a:ea typeface="+mn-lt"/>
                <a:cs typeface="+mn-lt"/>
              </a:rPr>
              <a:t>Implement a Visual Interface Using Team 1’s API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>
                <a:solidFill>
                  <a:srgbClr val="003A41"/>
                </a:solidFill>
                <a:ea typeface="+mn-lt"/>
                <a:cs typeface="+mn-lt"/>
              </a:rPr>
              <a:t> Utilize the API developed by Team 1 to generate a dynamic visual representation of relevant system components or data.</a:t>
            </a:r>
            <a:endParaRPr/>
          </a:p>
          <a:p>
            <a:pPr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-4708" y="-481496"/>
            <a:ext cx="10183013" cy="14041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/>
              <a:t>Tools and technologies</a:t>
            </a:r>
            <a:endParaRPr/>
          </a:p>
        </p:txBody>
      </p:sp>
      <p:sp>
        <p:nvSpPr>
          <p:cNvPr id="3" name="TextBox 2"/>
          <p:cNvSpPr txBox="1"/>
          <p:nvPr/>
        </p:nvSpPr>
        <p:spPr bwMode="auto">
          <a:xfrm>
            <a:off x="190499" y="1053352"/>
            <a:ext cx="590325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rgbClr val="003A41"/>
                </a:solidFill>
              </a:rPr>
              <a:t>💻 </a:t>
            </a:r>
            <a:r>
              <a:rPr lang="en-US" b="1">
                <a:solidFill>
                  <a:srgbClr val="003A41"/>
                </a:solidFill>
              </a:rPr>
              <a:t>Development &amp; Coding</a:t>
            </a:r>
            <a:endParaRPr lang="en-US">
              <a:solidFill>
                <a:srgbClr val="003A4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Visual Studio Code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Main code editor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TypeScript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Language used for building services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HTML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Used to create the dashboard interface</a:t>
            </a:r>
            <a:endParaRPr lang="en-US">
              <a:solidFill>
                <a:srgbClr val="003A41"/>
              </a:solidFill>
            </a:endParaRPr>
          </a:p>
          <a:p>
            <a:pPr>
              <a:defRPr/>
            </a:pPr>
            <a:endParaRPr lang="en-US">
              <a:solidFill>
                <a:srgbClr val="003A41"/>
              </a:solidFill>
            </a:endParaRPr>
          </a:p>
          <a:p>
            <a:pPr>
              <a:defRPr/>
            </a:pPr>
            <a:endParaRPr lang="en-US" b="1">
              <a:solidFill>
                <a:srgbClr val="003A41"/>
              </a:solidFill>
            </a:endParaRPr>
          </a:p>
          <a:p>
            <a:pPr>
              <a:defRPr/>
            </a:pPr>
            <a:endParaRPr lang="en-US">
              <a:solidFill>
                <a:srgbClr val="003A41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3A41"/>
                </a:solidFill>
              </a:rPr>
              <a:t>🗃️ </a:t>
            </a:r>
            <a:r>
              <a:rPr lang="en-US" b="1">
                <a:solidFill>
                  <a:srgbClr val="003A41"/>
                </a:solidFill>
              </a:rPr>
              <a:t>Data Management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pgAdmin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PostgreSQL database management and querying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Docker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Containerization for services and database deployment</a:t>
            </a:r>
            <a:endParaRPr/>
          </a:p>
          <a:p>
            <a:pPr>
              <a:defRPr/>
            </a:pPr>
            <a:br>
              <a:rPr lang="en-US">
                <a:solidFill>
                  <a:srgbClr val="003A41"/>
                </a:solidFill>
                <a:ea typeface="+mn-lt"/>
                <a:cs typeface="+mn-lt"/>
              </a:rPr>
            </a:br>
            <a:r>
              <a:rPr lang="en-US"/>
              <a:t>📂</a:t>
            </a:r>
            <a:r>
              <a:rPr lang="en-US" b="1">
                <a:solidFill>
                  <a:srgbClr val="003A41"/>
                </a:solidFill>
              </a:rPr>
              <a:t> Version Control</a:t>
            </a:r>
            <a:endParaRPr/>
          </a:p>
          <a:p>
            <a:pPr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GitHub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Code collaboration, version control, and repository hosting</a:t>
            </a:r>
            <a:endParaRPr lang="en-US"/>
          </a:p>
          <a:p>
            <a:pPr>
              <a:buFont typeface="Arial"/>
              <a:buChar char="•"/>
              <a:defRPr/>
            </a:pPr>
            <a:endParaRPr lang="en-US">
              <a:solidFill>
                <a:srgbClr val="003A41"/>
              </a:solidFill>
            </a:endParaRPr>
          </a:p>
          <a:p>
            <a:pPr>
              <a:defRPr/>
            </a:pPr>
            <a:endParaRPr lang="en-US">
              <a:solidFill>
                <a:srgbClr val="003A41"/>
              </a:solidFill>
            </a:endParaRPr>
          </a:p>
          <a:p>
            <a:pPr>
              <a:defRPr/>
            </a:pPr>
            <a:endParaRPr lang="en-US">
              <a:solidFill>
                <a:srgbClr val="003A41"/>
              </a:solidFill>
            </a:endParaRPr>
          </a:p>
          <a:p>
            <a:pPr marL="342900" indent="-342900">
              <a:buAutoNum type="arabicPeriod"/>
              <a:defRPr/>
            </a:pP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6371665" y="1048871"/>
            <a:ext cx="5824817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lang="en-US">
                <a:solidFill>
                  <a:srgbClr val="003A41"/>
                </a:solidFill>
                <a:cs typeface="Segoe UI"/>
              </a:rPr>
              <a:t>📡 </a:t>
            </a:r>
            <a:r>
              <a:rPr lang="en-US" b="1">
                <a:solidFill>
                  <a:srgbClr val="003A41"/>
                </a:solidFill>
                <a:cs typeface="Segoe UI"/>
              </a:rPr>
              <a:t>Communication &amp; Integration</a:t>
            </a:r>
            <a:r>
              <a:rPr lang="en-US">
                <a:cs typeface="Segoe UI"/>
              </a:rPr>
              <a:t>​</a:t>
            </a:r>
            <a:endParaRPr/>
          </a:p>
          <a:p>
            <a:pPr marL="228600" indent="-228600">
              <a:lnSpc>
                <a:spcPts val="1800"/>
              </a:lnSpc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OPC UA Server</a:t>
            </a:r>
            <a:r>
              <a:rPr lang="en-US">
                <a:solidFill>
                  <a:srgbClr val="003A41"/>
                </a:solidFill>
                <a:cs typeface="Arial"/>
              </a:rPr>
              <a:t> – Interface for robot data communication</a:t>
            </a:r>
            <a:r>
              <a:rPr lang="en-US">
                <a:cs typeface="Arial"/>
              </a:rPr>
              <a:t>​</a:t>
            </a:r>
            <a:endParaRPr/>
          </a:p>
          <a:p>
            <a:pPr marL="228600" indent="-228600">
              <a:lnSpc>
                <a:spcPts val="1800"/>
              </a:lnSpc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MQTT Broker</a:t>
            </a:r>
            <a:r>
              <a:rPr lang="en-US">
                <a:solidFill>
                  <a:srgbClr val="003A41"/>
                </a:solidFill>
                <a:cs typeface="Arial"/>
              </a:rPr>
              <a:t> – Lightweight messaging protocol for data transfer</a:t>
            </a:r>
            <a:r>
              <a:rPr lang="en-US">
                <a:cs typeface="Arial"/>
              </a:rPr>
              <a:t>​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MQTT Explorer</a:t>
            </a:r>
            <a:r>
              <a:rPr lang="en-US">
                <a:solidFill>
                  <a:srgbClr val="003A41"/>
                </a:solidFill>
                <a:cs typeface="Arial"/>
              </a:rPr>
              <a:t> – Tool for visualizing MQTT topics and payloads</a:t>
            </a:r>
            <a:br>
              <a:rPr lang="en-US">
                <a:cs typeface="Arial"/>
              </a:rPr>
            </a:br>
            <a:br>
              <a:rPr lang="en-US">
                <a:cs typeface="Arial"/>
              </a:rPr>
            </a:br>
            <a:endParaRPr lang="en-US">
              <a:solidFill>
                <a:srgbClr val="003A41"/>
              </a:solidFill>
              <a:cs typeface="Arial"/>
            </a:endParaRPr>
          </a:p>
          <a:p>
            <a:pPr>
              <a:defRPr/>
            </a:pPr>
            <a:r>
              <a:rPr lang="en-US">
                <a:solidFill>
                  <a:srgbClr val="003A41"/>
                </a:solidFill>
                <a:cs typeface="Arial"/>
              </a:rPr>
              <a:t>📊 </a:t>
            </a:r>
            <a:r>
              <a:rPr lang="en-US" b="1">
                <a:solidFill>
                  <a:srgbClr val="003A41"/>
                </a:solidFill>
                <a:cs typeface="Arial"/>
              </a:rPr>
              <a:t>Visualization &amp; Dashboard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Grafana</a:t>
            </a:r>
            <a:r>
              <a:rPr lang="en-US">
                <a:solidFill>
                  <a:srgbClr val="003A41"/>
                </a:solidFill>
                <a:cs typeface="Arial"/>
              </a:rPr>
              <a:t> – Real-time data visualization and dashboard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Custom HTML Dashboard</a:t>
            </a:r>
            <a:r>
              <a:rPr lang="en-US">
                <a:solidFill>
                  <a:srgbClr val="003A41"/>
                </a:solidFill>
                <a:cs typeface="Arial"/>
              </a:rPr>
              <a:t> – Custom display for robot data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>
              <a:solidFill>
                <a:srgbClr val="FFFFFF"/>
              </a:solidFill>
              <a:cs typeface="Arial"/>
            </a:endParaRPr>
          </a:p>
          <a:p>
            <a:pPr>
              <a:defRPr/>
            </a:pPr>
            <a:r>
              <a:rPr lang="en-US">
                <a:solidFill>
                  <a:srgbClr val="003A41"/>
                </a:solidFill>
                <a:cs typeface="Arial"/>
              </a:rPr>
              <a:t>📋 </a:t>
            </a:r>
            <a:r>
              <a:rPr lang="en-US" b="1">
                <a:solidFill>
                  <a:srgbClr val="003A41"/>
                </a:solidFill>
                <a:cs typeface="Arial"/>
              </a:rPr>
              <a:t>Project Management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Jira</a:t>
            </a:r>
            <a:r>
              <a:rPr lang="en-US">
                <a:solidFill>
                  <a:srgbClr val="003A41"/>
                </a:solidFill>
                <a:cs typeface="Arial"/>
              </a:rPr>
              <a:t> – Task tracking and sprint planning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  <a:defRPr/>
            </a:pPr>
            <a:r>
              <a:rPr lang="en-US" b="1">
                <a:solidFill>
                  <a:srgbClr val="003A41"/>
                </a:solidFill>
                <a:cs typeface="Arial"/>
              </a:rPr>
              <a:t>Confluence</a:t>
            </a:r>
            <a:r>
              <a:rPr lang="en-US">
                <a:solidFill>
                  <a:srgbClr val="003A41"/>
                </a:solidFill>
                <a:cs typeface="Arial"/>
              </a:rPr>
              <a:t> – Documentation and team collaboration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-4707" y="314121"/>
            <a:ext cx="12065601" cy="14041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  <a:defRPr/>
            </a:pPr>
            <a:r>
              <a:rPr lang="en-US" sz="2800"/>
              <a:t>DEVELOP A VISUAL REPRESENTATION</a:t>
            </a:r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3866029" y="2913529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b="1"/>
              <a:t>MS1 - Publisher</a:t>
            </a:r>
            <a:endParaRPr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>
            <a:off x="1378323" y="3384176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2073088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/>
              <a:t>OPC SERVER</a:t>
            </a:r>
            <a:endParaRPr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 bwMode="auto">
          <a:xfrm>
            <a:off x="3171264" y="344020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5972735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b="1"/>
              <a:t>MQTT Broker</a:t>
            </a:r>
            <a:endParaRPr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 bwMode="auto">
          <a:xfrm>
            <a:off x="5277969" y="3507440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7227792" y="3507439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4101352" y="4885763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/>
              <a:t>MS3 - API</a:t>
            </a:r>
            <a:endParaRPr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 bwMode="auto">
          <a:xfrm>
            <a:off x="9334497" y="3507439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10029264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b="1"/>
              <a:t>Database</a:t>
            </a:r>
            <a:endParaRPr/>
          </a:p>
        </p:txBody>
      </p:sp>
      <p:sp>
        <p:nvSpPr>
          <p:cNvPr id="16" name="Oval 15"/>
          <p:cNvSpPr/>
          <p:nvPr/>
        </p:nvSpPr>
        <p:spPr bwMode="auto">
          <a:xfrm>
            <a:off x="7922557" y="2980763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/>
              <a:t>MS2 - Ingestion</a:t>
            </a:r>
            <a:endParaRPr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 bwMode="auto">
          <a:xfrm>
            <a:off x="5434852" y="542364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6129617" y="5042645"/>
            <a:ext cx="1602440" cy="918882"/>
          </a:xfrm>
          <a:prstGeom prst="rect">
            <a:avLst/>
          </a:prstGeom>
          <a:noFill/>
          <a:ln w="57150">
            <a:solidFill>
              <a:srgbClr val="003A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b="1">
                <a:solidFill>
                  <a:srgbClr val="003A41"/>
                </a:solidFill>
              </a:rPr>
              <a:t>DASHBOARD</a:t>
            </a:r>
            <a:endParaRPr/>
          </a:p>
        </p:txBody>
      </p:sp>
      <p:pic>
        <p:nvPicPr>
          <p:cNvPr id="20" name="Graphic 19" descr="Gaug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7286063" y="5593976"/>
            <a:ext cx="443753" cy="443753"/>
          </a:xfrm>
          <a:prstGeom prst="rect">
            <a:avLst/>
          </a:prstGeom>
        </p:spPr>
      </p:pic>
      <p:pic>
        <p:nvPicPr>
          <p:cNvPr id="21" name="Graphic 20" descr="Gauge with solid fill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31856" y="5593976"/>
            <a:ext cx="443753" cy="443753"/>
          </a:xfrm>
          <a:prstGeom prst="rect">
            <a:avLst/>
          </a:prstGeom>
        </p:spPr>
      </p:pic>
      <p:pic>
        <p:nvPicPr>
          <p:cNvPr id="24" name="Graphic 23" descr="Whale with solid fill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4408339" y="6199093"/>
            <a:ext cx="656665" cy="65666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cxnSpLocks/>
          </p:cNvCxnSpPr>
          <p:nvPr/>
        </p:nvCxnSpPr>
        <p:spPr bwMode="auto">
          <a:xfrm>
            <a:off x="11284323" y="3507441"/>
            <a:ext cx="437029" cy="11205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 bwMode="auto">
          <a:xfrm>
            <a:off x="3451411" y="4684058"/>
            <a:ext cx="8314762" cy="3361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 bwMode="auto">
          <a:xfrm flipH="1">
            <a:off x="11743762" y="3496234"/>
            <a:ext cx="1" cy="124385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 bwMode="auto">
          <a:xfrm>
            <a:off x="3451521" y="4669356"/>
            <a:ext cx="1" cy="73959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 bwMode="auto">
          <a:xfrm>
            <a:off x="3451411" y="5401234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 bwMode="auto">
          <a:xfrm flipV="1">
            <a:off x="8621148" y="2569424"/>
            <a:ext cx="7379" cy="494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 bwMode="auto">
          <a:xfrm>
            <a:off x="4777257" y="5776766"/>
            <a:ext cx="2732" cy="470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Whale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298739" y="1929105"/>
            <a:ext cx="656665" cy="656665"/>
          </a:xfrm>
          <a:prstGeom prst="rect">
            <a:avLst/>
          </a:prstGeom>
        </p:spPr>
      </p:pic>
      <p:pic>
        <p:nvPicPr>
          <p:cNvPr id="36" name="Graphic 35" descr="Whale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8327390" y="1994153"/>
            <a:ext cx="656665" cy="656665"/>
          </a:xfrm>
          <a:prstGeom prst="rect">
            <a:avLst/>
          </a:prstGeom>
        </p:spPr>
      </p:pic>
      <p:sp>
        <p:nvSpPr>
          <p:cNvPr id="42" name="Title 1"/>
          <p:cNvSpPr txBox="1"/>
          <p:nvPr/>
        </p:nvSpPr>
        <p:spPr bwMode="auto">
          <a:xfrm>
            <a:off x="129763" y="-391848"/>
            <a:ext cx="12065601" cy="1404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6000" b="1" u="sng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/>
              <a:t>SYSTEM ARCHITECTURE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 bwMode="auto">
          <a:xfrm>
            <a:off x="9933875" y="3794694"/>
            <a:ext cx="157232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3A41"/>
                </a:solidFill>
              </a:rPr>
              <a:t>Robot_data-team2</a:t>
            </a:r>
            <a:r>
              <a:rPr lang="en-US">
                <a:solidFill>
                  <a:srgbClr val="003A41"/>
                </a:solidFill>
              </a:rPr>
              <a:t> </a:t>
            </a:r>
            <a:r>
              <a:rPr lang="en-US" sz="1600">
                <a:solidFill>
                  <a:srgbClr val="003A41"/>
                </a:solidFill>
              </a:rPr>
              <a:t>table</a:t>
            </a:r>
            <a:endParaRPr/>
          </a:p>
        </p:txBody>
      </p:sp>
      <p:pic>
        <p:nvPicPr>
          <p:cNvPr id="4" name="Graphic 3" descr="Whale with solid fill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146" y="5962128"/>
            <a:ext cx="656665" cy="6566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659778" y="6145743"/>
            <a:ext cx="15723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003A41"/>
                </a:solidFill>
              </a:rPr>
              <a:t>Docker</a:t>
            </a:r>
            <a:endParaRPr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 bwMode="auto">
          <a:xfrm flipV="1">
            <a:off x="4569538" y="2504375"/>
            <a:ext cx="7379" cy="494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obot Hand with solid fil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128239" y="2748776"/>
            <a:ext cx="1248936" cy="12396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2528" y="314122"/>
            <a:ext cx="12065601" cy="14041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/>
              <a:t>2. Design an API for Team 3's Database</a:t>
            </a:r>
            <a:endParaRPr/>
          </a:p>
        </p:txBody>
      </p:sp>
      <p:sp>
        <p:nvSpPr>
          <p:cNvPr id="4" name="Oval 3"/>
          <p:cNvSpPr/>
          <p:nvPr/>
        </p:nvSpPr>
        <p:spPr bwMode="auto">
          <a:xfrm>
            <a:off x="5995146" y="2857497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/>
              <a:t>MS* - API</a:t>
            </a:r>
            <a:endParaRPr/>
          </a:p>
        </p:txBody>
      </p:sp>
      <p:sp>
        <p:nvSpPr>
          <p:cNvPr id="11" name="Rectangle 10"/>
          <p:cNvSpPr/>
          <p:nvPr/>
        </p:nvSpPr>
        <p:spPr bwMode="auto">
          <a:xfrm>
            <a:off x="4112558" y="299197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b="1"/>
              <a:t>Team's 3 Database</a:t>
            </a:r>
            <a:endParaRPr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300382" y="338417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62753" y="186018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4800" b="1" u="sng" cap="all">
                <a:solidFill>
                  <a:srgbClr val="003A41"/>
                </a:solidFill>
                <a:latin typeface="Aptos"/>
              </a:rPr>
              <a:t>SYSTEM ARCHITECTURE</a:t>
            </a:r>
            <a:r>
              <a:rPr lang="en-US" sz="4800">
                <a:latin typeface="Aptos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29763" y="224474"/>
            <a:ext cx="12065601" cy="140411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/>
              <a:t>3. Implement a Visual Interface Using Team 1’s API</a:t>
            </a:r>
            <a:endParaRPr/>
          </a:p>
        </p:txBody>
      </p:sp>
      <p:sp>
        <p:nvSpPr>
          <p:cNvPr id="4" name="Oval 3"/>
          <p:cNvSpPr/>
          <p:nvPr/>
        </p:nvSpPr>
        <p:spPr bwMode="auto">
          <a:xfrm>
            <a:off x="3664322" y="2879910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600" b="1"/>
              <a:t>Team's 1 MS - API</a:t>
            </a:r>
            <a:endParaRPr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>
            <a:off x="5076263" y="3384174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auto">
          <a:xfrm>
            <a:off x="5771028" y="3003174"/>
            <a:ext cx="1602440" cy="918882"/>
          </a:xfrm>
          <a:prstGeom prst="rect">
            <a:avLst/>
          </a:prstGeom>
          <a:noFill/>
          <a:ln w="28575">
            <a:solidFill>
              <a:srgbClr val="003A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b="1">
                <a:solidFill>
                  <a:srgbClr val="003A41"/>
                </a:solidFill>
              </a:rPr>
              <a:t>DASHBOARD</a:t>
            </a:r>
            <a:endParaRPr/>
          </a:p>
        </p:txBody>
      </p:sp>
      <p:pic>
        <p:nvPicPr>
          <p:cNvPr id="9" name="Graphic 8" descr="Gauge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5851711" y="3576916"/>
            <a:ext cx="331694" cy="3653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62753" y="186018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4800" b="1" u="sng" cap="all">
                <a:solidFill>
                  <a:srgbClr val="003A41"/>
                </a:solidFill>
                <a:latin typeface="Aptos"/>
              </a:rPr>
              <a:t>SYSTEM ARCHITECTURE</a:t>
            </a:r>
            <a:r>
              <a:rPr lang="en-US" sz="4800">
                <a:latin typeface="Aptos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 bwMode="auto">
          <a:xfrm>
            <a:off x="409912" y="1634876"/>
            <a:ext cx="7144095" cy="993917"/>
          </a:xfrm>
        </p:spPr>
        <p:txBody>
          <a:bodyPr/>
          <a:lstStyle/>
          <a:p>
            <a:pPr>
              <a:spcBef>
                <a:spcPts val="100"/>
              </a:spcBef>
              <a:defRPr/>
            </a:pPr>
            <a:r>
              <a:rPr lang="en-US" sz="6000" b="1" cap="all">
                <a:solidFill>
                  <a:srgbClr val="FFFFFF"/>
                </a:solidFill>
                <a:latin typeface="Aptos"/>
              </a:rPr>
              <a:t>demonstration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033184" y="3168804"/>
            <a:ext cx="83204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Github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Docker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MQTT Explorer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Database (academy 07)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HBOT visualization dashboard</a:t>
            </a:r>
            <a:endParaRPr lang="en-US" b="1">
              <a:hlinkClick r:id="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Secondary Dashboard using Team's 1 API</a:t>
            </a:r>
            <a:r>
              <a:rPr lang="en-US" b="1" dirty="0"/>
              <a:t> / GRAFANA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created using Team's 3 database</a:t>
            </a:r>
            <a:r>
              <a:rPr lang="en-US" b="1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255711" name="TextBox 139255710"/>
          <p:cNvSpPr txBox="1"/>
          <p:nvPr/>
        </p:nvSpPr>
        <p:spPr bwMode="auto">
          <a:xfrm>
            <a:off x="151421" y="151638"/>
            <a:ext cx="10833302" cy="1402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4300" b="1" i="0" u="sng" strike="noStrike" cap="none" spc="0">
                <a:solidFill>
                  <a:schemeClr val="accent1"/>
                </a:solidFill>
                <a:latin typeface="Aptos"/>
                <a:ea typeface="Aptos"/>
                <a:cs typeface="Aptos"/>
              </a:rPr>
              <a:t>CHALLENGES AND LESSONS LEARNED</a:t>
            </a:r>
            <a:br>
              <a:rPr lang="en-US" sz="4300" b="1" i="0" u="sng" strike="noStrike" cap="none" spc="0">
                <a:solidFill>
                  <a:schemeClr val="accent1"/>
                </a:solidFill>
                <a:latin typeface="Aptos"/>
                <a:ea typeface="Aptos"/>
                <a:cs typeface="Aptos"/>
              </a:rPr>
            </a:br>
            <a:endParaRPr sz="4300" b="1" u="sng">
              <a:solidFill>
                <a:schemeClr val="accent1"/>
              </a:solidFill>
              <a:latin typeface="Aptos"/>
              <a:cs typeface="Aptos"/>
            </a:endParaRPr>
          </a:p>
        </p:txBody>
      </p:sp>
      <p:sp>
        <p:nvSpPr>
          <p:cNvPr id="684613967" name="TextBox 684613966"/>
          <p:cNvSpPr txBox="1"/>
          <p:nvPr/>
        </p:nvSpPr>
        <p:spPr bwMode="auto">
          <a:xfrm>
            <a:off x="2632332" y="2851885"/>
            <a:ext cx="45720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1793188545" name="TextBox 1793188544"/>
          <p:cNvSpPr txBox="1"/>
          <p:nvPr/>
        </p:nvSpPr>
        <p:spPr bwMode="auto">
          <a:xfrm>
            <a:off x="225428" y="980840"/>
            <a:ext cx="10536462" cy="57272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I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nter-team collaboration is key</a:t>
            </a:r>
            <a:endParaRPr b="1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C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oordinating with team 1 and team 3 highlighted the importance of clear communication and </a:t>
            </a:r>
            <a:r>
              <a:rPr lang="en-US" b="0" i="0" u="none" strike="noStrike" cap="none" spc="0" dirty="0" err="1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api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/interface documentation.</a:t>
            </a:r>
          </a:p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I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ntegration takes time</a:t>
            </a:r>
            <a:endParaRPr b="1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C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onnecting multiple services (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OPC UA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,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MQTT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,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APIs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,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D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ashboards) required extra attention to data formatting, timing, and compatibility.</a:t>
            </a:r>
          </a:p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D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ocker simplifies deployment – eventually</a:t>
            </a:r>
            <a:endParaRPr b="1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nce configured properly, docker made setup reproducible, but initial learning curve was steep.</a:t>
            </a:r>
          </a:p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R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eal-world data is messy</a:t>
            </a:r>
            <a:endParaRPr b="1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H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andling live data from the robot exposed the need for robust error handling and validation.</a:t>
            </a:r>
          </a:p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A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gile tools matter</a:t>
            </a:r>
            <a:endParaRPr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J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ira and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C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onfluence helped us stay organized across </a:t>
            </a:r>
            <a:r>
              <a:rPr lang="en-US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the sprint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and contributors.</a:t>
            </a:r>
          </a:p>
          <a:p>
            <a:pPr algn="l">
              <a:defRPr/>
            </a:pPr>
            <a:endParaRPr lang="en-US"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C</a:t>
            </a:r>
            <a:r>
              <a:rPr lang="en-US" b="1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ustom vs. standard visualization</a:t>
            </a:r>
            <a:endParaRPr b="1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  <a:p>
            <a:pPr algn="l">
              <a:defRPr/>
            </a:pP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C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reating a custom html dashboard gave full control, but </a:t>
            </a:r>
            <a:r>
              <a:rPr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G</a:t>
            </a:r>
            <a:r>
              <a:rPr lang="en-US" b="0" i="0" u="none" strike="noStrike" cap="none" spc="0" dirty="0">
                <a:solidFill>
                  <a:schemeClr val="accent1"/>
                </a:solidFill>
                <a:latin typeface="Aptos Light"/>
                <a:ea typeface="Aptos Light"/>
                <a:cs typeface="Aptos Light"/>
              </a:rPr>
              <a:t>rafana provided faster insights with less effort.</a:t>
            </a:r>
            <a:endParaRPr b="0" i="0" u="none" strike="noStrike" cap="none" spc="0" dirty="0">
              <a:solidFill>
                <a:schemeClr val="accent1"/>
              </a:solidFill>
              <a:latin typeface="Aptos Light"/>
              <a:cs typeface="Apto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Arial"/>
        <a:cs typeface="Arial"/>
      </a:majorFont>
      <a:minorFont>
        <a:latin typeface="Aptos Light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10</Slides>
  <Notes>10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BoldUnderlinesKeynote</vt:lpstr>
      <vt:lpstr>Iot training 2025  cohort 5  group 2  team 2</vt:lpstr>
      <vt:lpstr>OUR TEAM</vt:lpstr>
      <vt:lpstr>Project deliverables</vt:lpstr>
      <vt:lpstr>Tools and technologies</vt:lpstr>
      <vt:lpstr>DEVELOP A VISUAL REPRESENTATION</vt:lpstr>
      <vt:lpstr>2. Design an API for Team 3's Database</vt:lpstr>
      <vt:lpstr>3. Implement a Visual Interface Using Team 1’s API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85</cp:revision>
  <dcterms:created xsi:type="dcterms:W3CDTF">2025-06-26T13:46:03Z</dcterms:created>
  <dcterms:modified xsi:type="dcterms:W3CDTF">2025-06-27T15:06:23Z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798273d-f5aa-46da-8e10-241f6dcd5f2d_Enabled">
    <vt:lpwstr>true</vt:lpwstr>
  </property>
  <property fmtid="{D5CDD505-2E9C-101B-9397-08002B2CF9AE}" pid="5" name="MSIP_Label_e798273d-f5aa-46da-8e10-241f6dcd5f2d_SetDate">
    <vt:lpwstr>2025-06-26T13:46:10Z</vt:lpwstr>
  </property>
  <property fmtid="{D5CDD505-2E9C-101B-9397-08002B2CF9AE}" pid="6" name="MSIP_Label_e798273d-f5aa-46da-8e10-241f6dcd5f2d_Method">
    <vt:lpwstr>Standard</vt:lpwstr>
  </property>
  <property fmtid="{D5CDD505-2E9C-101B-9397-08002B2CF9AE}" pid="7" name="MSIP_Label_e798273d-f5aa-46da-8e10-241f6dcd5f2d_Name">
    <vt:lpwstr>e798273d-f5aa-46da-8e10-241f6dcd5f2d</vt:lpwstr>
  </property>
  <property fmtid="{D5CDD505-2E9C-101B-9397-08002B2CF9AE}" pid="8" name="MSIP_Label_e798273d-f5aa-46da-8e10-241f6dcd5f2d_SiteId">
    <vt:lpwstr>c760270c-f3da-4cfa-9737-03808ef5579f</vt:lpwstr>
  </property>
  <property fmtid="{D5CDD505-2E9C-101B-9397-08002B2CF9AE}" pid="9" name="MSIP_Label_e798273d-f5aa-46da-8e10-241f6dcd5f2d_ActionId">
    <vt:lpwstr>f259cd83-1020-4e9c-ba25-63504b4f1e30</vt:lpwstr>
  </property>
  <property fmtid="{D5CDD505-2E9C-101B-9397-08002B2CF9AE}" pid="10" name="MSIP_Label_e798273d-f5aa-46da-8e10-241f6dcd5f2d_ContentBits">
    <vt:lpwstr>0</vt:lpwstr>
  </property>
  <property fmtid="{D5CDD505-2E9C-101B-9397-08002B2CF9AE}" pid="11" name="MSIP_Label_e798273d-f5aa-46da-8e10-241f6dcd5f2d_Tag">
    <vt:lpwstr>10, 3, 0, 2</vt:lpwstr>
  </property>
</Properties>
</file>